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38" r:id="rId2"/>
  </p:sldMasterIdLst>
  <p:notesMasterIdLst>
    <p:notesMasterId r:id="rId21"/>
  </p:notesMasterIdLst>
  <p:handoutMasterIdLst>
    <p:handoutMasterId r:id="rId22"/>
  </p:handoutMasterIdLst>
  <p:sldIdLst>
    <p:sldId id="386" r:id="rId3"/>
    <p:sldId id="384" r:id="rId4"/>
    <p:sldId id="395" r:id="rId5"/>
    <p:sldId id="405" r:id="rId6"/>
    <p:sldId id="402" r:id="rId7"/>
    <p:sldId id="406" r:id="rId8"/>
    <p:sldId id="403" r:id="rId9"/>
    <p:sldId id="407" r:id="rId10"/>
    <p:sldId id="400" r:id="rId11"/>
    <p:sldId id="404" r:id="rId12"/>
    <p:sldId id="413" r:id="rId13"/>
    <p:sldId id="410" r:id="rId14"/>
    <p:sldId id="409" r:id="rId15"/>
    <p:sldId id="411" r:id="rId16"/>
    <p:sldId id="415" r:id="rId17"/>
    <p:sldId id="412" r:id="rId18"/>
    <p:sldId id="414" r:id="rId19"/>
    <p:sldId id="408" r:id="rId20"/>
  </p:sldIdLst>
  <p:sldSz cx="9144000" cy="6858000" type="screen4x3"/>
  <p:notesSz cx="6381750" cy="8686800"/>
  <p:custDataLst>
    <p:tags r:id="rId23"/>
  </p:custData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254"/>
    <a:srgbClr val="314B4D"/>
    <a:srgbClr val="95B8BB"/>
    <a:srgbClr val="5D8D91"/>
    <a:srgbClr val="0D2BAB"/>
    <a:srgbClr val="B4CC54"/>
    <a:srgbClr val="FFD5D5"/>
    <a:srgbClr val="006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1" autoAdjust="0"/>
    <p:restoredTop sz="95439" autoAdjust="0"/>
  </p:normalViewPr>
  <p:slideViewPr>
    <p:cSldViewPr snapToGrid="0">
      <p:cViewPr varScale="1">
        <p:scale>
          <a:sx n="78" d="100"/>
          <a:sy n="78" d="100"/>
        </p:scale>
        <p:origin x="1570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717" y="-72"/>
      </p:cViewPr>
      <p:guideLst>
        <p:guide orient="horz" pos="2736"/>
        <p:guide pos="20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76F2438-C599-1042-B22E-4F2C800A97BC}" type="datetimeFigureOut">
              <a:rPr lang="pt-BR"/>
              <a:pPr>
                <a:defRPr/>
              </a:pPr>
              <a:t>17/03/2023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3D0F0B-820C-2149-AF03-56B86B13E12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0059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52E0582-BCD0-FE48-91B7-7A93B227A4F0}" type="datetimeFigureOut">
              <a:rPr lang="pt-BR"/>
              <a:pPr>
                <a:defRPr/>
              </a:pPr>
              <a:t>17/03/2023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19175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38175" y="4125913"/>
            <a:ext cx="5105400" cy="3910012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661ABDA-FE35-9645-8C6E-5084AF5A7E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43957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2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62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1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4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51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9pPr>
    </p:titleStyle>
    <p:bodyStyle>
      <a:lvl1pPr marL="268288" indent="-268288" algn="l" rtl="0" eaLnBrk="0" fontAlgn="base" hangingPunct="0">
        <a:spcBef>
          <a:spcPct val="100000"/>
        </a:spcBef>
        <a:spcAft>
          <a:spcPct val="0"/>
        </a:spcAft>
        <a:buSzPct val="9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265113" algn="l" rtl="0" eaLnBrk="0" fontAlgn="base" hangingPunct="0">
        <a:spcBef>
          <a:spcPct val="50000"/>
        </a:spcBef>
        <a:spcAft>
          <a:spcPct val="20000"/>
        </a:spcAft>
        <a:buSzPct val="70000"/>
        <a:buFont typeface="Wingdings 3" charset="2"/>
        <a:buChar char=""/>
        <a:defRPr sz="2000">
          <a:solidFill>
            <a:schemeClr val="tx1"/>
          </a:solidFill>
          <a:latin typeface="+mn-lt"/>
        </a:defRPr>
      </a:lvl2pPr>
      <a:lvl3pPr marL="1169988" indent="-2778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3pPr>
      <a:lvl4pPr marL="1519238" indent="-169863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aixaDeTexto 1"/>
          <p:cNvSpPr txBox="1">
            <a:spLocks noChangeArrowheads="1"/>
          </p:cNvSpPr>
          <p:nvPr/>
        </p:nvSpPr>
        <p:spPr bwMode="auto">
          <a:xfrm>
            <a:off x="0" y="4598988"/>
            <a:ext cx="91440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Raphael Silveira / Orientador(a): Luiz Alberto Ferreira Gomes 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997528" y="1805049"/>
            <a:ext cx="7065818" cy="25888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9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3400" b="1" dirty="0">
                <a:solidFill>
                  <a:srgbClr val="314B4D"/>
                </a:solidFill>
                <a:latin typeface="Calibri" pitchFamily="34" charset="0"/>
                <a:cs typeface="Calibri" pitchFamily="34" charset="0"/>
              </a:rPr>
              <a:t>LOGÍSTICA BASEADA EM MICROSSERVIÇOS</a:t>
            </a:r>
          </a:p>
          <a:p>
            <a:pPr algn="ctr"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5C5C24B-61E1-4751-CA60-F32AA26D4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666186"/>
              </p:ext>
            </p:extLst>
          </p:nvPr>
        </p:nvGraphicFramePr>
        <p:xfrm>
          <a:off x="1036402" y="2031225"/>
          <a:ext cx="7210896" cy="33192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3531">
                  <a:extLst>
                    <a:ext uri="{9D8B030D-6E8A-4147-A177-3AD203B41FA5}">
                      <a16:colId xmlns:a16="http://schemas.microsoft.com/office/drawing/2014/main" val="3509694727"/>
                    </a:ext>
                  </a:extLst>
                </a:gridCol>
                <a:gridCol w="5127365">
                  <a:extLst>
                    <a:ext uri="{9D8B030D-6E8A-4147-A177-3AD203B41FA5}">
                      <a16:colId xmlns:a16="http://schemas.microsoft.com/office/drawing/2014/main" val="2159114163"/>
                    </a:ext>
                  </a:extLst>
                </a:gridCol>
              </a:tblGrid>
              <a:tr h="3088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Atributo de Qualidade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Segurança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893508"/>
                  </a:ext>
                </a:extLst>
              </a:tr>
              <a:tr h="3222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Requisito de Qualidade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 sistema deve impedir acesso sem autenticação.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2942461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Preocupação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Não permitir acessos sem as devidas credenciais.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866306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Estímulo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Acessar página privada sem possuir uma sessão válida.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785383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Web-Front, Web-BFF e </a:t>
                      </a:r>
                      <a:r>
                        <a:rPr lang="pt-BR" sz="1400" u="none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Credentials</a:t>
                      </a:r>
                      <a:r>
                        <a:rPr lang="pt-BR" sz="140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-Service.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121786"/>
                  </a:ext>
                </a:extLst>
              </a:tr>
              <a:tr h="5868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Medida de Resposta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 sistema deve redirecionar para a tela de login quando não for requisição autenticada.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6485219"/>
                  </a:ext>
                </a:extLst>
              </a:tr>
              <a:tr h="5868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Riscos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Falha de autenticação pode causar acesso indevido a informações sensíveis por indivíduos mal-intencionados.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4616321"/>
                  </a:ext>
                </a:extLst>
              </a:tr>
              <a:tr h="32634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Pontos de sensibilidade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7927049"/>
                  </a:ext>
                </a:extLst>
              </a:tr>
              <a:tr h="2767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Tradeoffs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u="non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602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56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endParaRPr lang="pt-BR" sz="2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processo de autorização que ocorre a cada requisição que passa pelo </a:t>
            </a:r>
            <a:r>
              <a:rPr lang="pt-BR" sz="23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Web-BFF,</a:t>
            </a: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ao validar a assinatura do token consultando o </a:t>
            </a:r>
            <a:r>
              <a:rPr lang="pt-BR" sz="23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Credentials</a:t>
            </a:r>
            <a:r>
              <a:rPr lang="pt-BR" sz="23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-Service</a:t>
            </a: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é transparente ao usuário e desempenha o papel de barreira quando identifica a ausência do token ou sua expiração.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78638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8DEA400-DD0C-DEED-F4F3-99EEFDC1C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811738"/>
              </p:ext>
            </p:extLst>
          </p:nvPr>
        </p:nvGraphicFramePr>
        <p:xfrm>
          <a:off x="136525" y="1825304"/>
          <a:ext cx="8565023" cy="37783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4796">
                  <a:extLst>
                    <a:ext uri="{9D8B030D-6E8A-4147-A177-3AD203B41FA5}">
                      <a16:colId xmlns:a16="http://schemas.microsoft.com/office/drawing/2014/main" val="121722236"/>
                    </a:ext>
                  </a:extLst>
                </a:gridCol>
                <a:gridCol w="6090227">
                  <a:extLst>
                    <a:ext uri="{9D8B030D-6E8A-4147-A177-3AD203B41FA5}">
                      <a16:colId xmlns:a16="http://schemas.microsoft.com/office/drawing/2014/main" val="98537493"/>
                    </a:ext>
                  </a:extLst>
                </a:gridCol>
              </a:tblGrid>
              <a:tr h="2075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Atributo de Qualidade</a:t>
                      </a:r>
                    </a:p>
                  </a:txBody>
                  <a:tcPr marL="57135" marR="571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Interoperabilidade</a:t>
                      </a:r>
                    </a:p>
                  </a:txBody>
                  <a:tcPr marL="57135" marR="57135" marT="0" marB="0"/>
                </a:tc>
                <a:extLst>
                  <a:ext uri="{0D108BD9-81ED-4DB2-BD59-A6C34878D82A}">
                    <a16:rowId xmlns:a16="http://schemas.microsoft.com/office/drawing/2014/main" val="3552538429"/>
                  </a:ext>
                </a:extLst>
              </a:tr>
              <a:tr h="21366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Requisito de Qualidade</a:t>
                      </a:r>
                    </a:p>
                  </a:txBody>
                  <a:tcPr marL="57135" marR="571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 sistema deve permitir a comunicação entre os serviços da arquitetura.</a:t>
                      </a:r>
                    </a:p>
                  </a:txBody>
                  <a:tcPr marL="57135" marR="57135" marT="0" marB="0"/>
                </a:tc>
                <a:extLst>
                  <a:ext uri="{0D108BD9-81ED-4DB2-BD59-A6C34878D82A}">
                    <a16:rowId xmlns:a16="http://schemas.microsoft.com/office/drawing/2014/main" val="1016580528"/>
                  </a:ext>
                </a:extLst>
              </a:tr>
              <a:tr h="4585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Preocupação</a:t>
                      </a:r>
                    </a:p>
                  </a:txBody>
                  <a:tcPr marL="57135" marR="571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Utilizar padrão na troca de informações entre os serviços da arquitetura, e iniciar assincronamente dois processos orquestrados para geração de informação.</a:t>
                      </a:r>
                    </a:p>
                  </a:txBody>
                  <a:tcPr marL="57135" marR="57135" marT="0" marB="0"/>
                </a:tc>
                <a:extLst>
                  <a:ext uri="{0D108BD9-81ED-4DB2-BD59-A6C34878D82A}">
                    <a16:rowId xmlns:a16="http://schemas.microsoft.com/office/drawing/2014/main" val="3734754985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Estímulo</a:t>
                      </a:r>
                    </a:p>
                  </a:txBody>
                  <a:tcPr marL="57135" marR="571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Cadastrar um novo depósito.</a:t>
                      </a:r>
                    </a:p>
                  </a:txBody>
                  <a:tcPr marL="57135" marR="57135" marT="0" marB="0"/>
                </a:tc>
                <a:extLst>
                  <a:ext uri="{0D108BD9-81ED-4DB2-BD59-A6C34878D82A}">
                    <a16:rowId xmlns:a16="http://schemas.microsoft.com/office/drawing/2014/main" val="888395595"/>
                  </a:ext>
                </a:extLst>
              </a:tr>
              <a:tr h="4209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</a:t>
                      </a:r>
                    </a:p>
                  </a:txBody>
                  <a:tcPr marL="57135" marR="571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tabLst>
                          <a:tab pos="1419225" algn="l"/>
                        </a:tabLs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Web-Front, Web-BFF, Storages-Service, Suppliers-Service, Reports-Service, e Orchestrator-Service.</a:t>
                      </a:r>
                    </a:p>
                  </a:txBody>
                  <a:tcPr marL="57135" marR="57135" marT="0" marB="0"/>
                </a:tc>
                <a:extLst>
                  <a:ext uri="{0D108BD9-81ED-4DB2-BD59-A6C34878D82A}">
                    <a16:rowId xmlns:a16="http://schemas.microsoft.com/office/drawing/2014/main" val="2353285477"/>
                  </a:ext>
                </a:extLst>
              </a:tr>
              <a:tr h="86484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Medida de Resposta</a:t>
                      </a:r>
                    </a:p>
                  </a:txBody>
                  <a:tcPr marL="57135" marR="571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Após cadastrar um novo depósito, o sistema deve identificar a localização geográfica a partir do endereço informado e atualizar o registro do novo cadastro. O sistema também deve criar um registro no relatório de indicadores com sua capacidade inicial contratada.</a:t>
                      </a:r>
                    </a:p>
                  </a:txBody>
                  <a:tcPr marL="57135" marR="57135" marT="0" marB="0"/>
                </a:tc>
                <a:extLst>
                  <a:ext uri="{0D108BD9-81ED-4DB2-BD59-A6C34878D82A}">
                    <a16:rowId xmlns:a16="http://schemas.microsoft.com/office/drawing/2014/main" val="113466924"/>
                  </a:ext>
                </a:extLst>
              </a:tr>
              <a:tr h="64289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Riscos</a:t>
                      </a:r>
                    </a:p>
                  </a:txBody>
                  <a:tcPr marL="57135" marR="571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 Api do Google, consultada no processo, pode não encontrar uma localização a partir dos dados informados. A api de relatórios Reports-Service pode estar indisponível durante o registro.</a:t>
                      </a:r>
                    </a:p>
                  </a:txBody>
                  <a:tcPr marL="57135" marR="57135" marT="0" marB="0"/>
                </a:tc>
                <a:extLst>
                  <a:ext uri="{0D108BD9-81ED-4DB2-BD59-A6C34878D82A}">
                    <a16:rowId xmlns:a16="http://schemas.microsoft.com/office/drawing/2014/main" val="3584632081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Pontos de sensibilidade</a:t>
                      </a:r>
                    </a:p>
                  </a:txBody>
                  <a:tcPr marL="57135" marR="571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Dados de localização do depósito e indicadores inconsistentes.</a:t>
                      </a:r>
                    </a:p>
                  </a:txBody>
                  <a:tcPr marL="57135" marR="57135" marT="0" marB="0"/>
                </a:tc>
                <a:extLst>
                  <a:ext uri="{0D108BD9-81ED-4DB2-BD59-A6C34878D82A}">
                    <a16:rowId xmlns:a16="http://schemas.microsoft.com/office/drawing/2014/main" val="2227178283"/>
                  </a:ext>
                </a:extLst>
              </a:tr>
              <a:tr h="1990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Tradeoffs</a:t>
                      </a:r>
                    </a:p>
                  </a:txBody>
                  <a:tcPr marL="57135" marR="571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57135" marR="57135" marT="0" marB="0"/>
                </a:tc>
                <a:extLst>
                  <a:ext uri="{0D108BD9-81ED-4DB2-BD59-A6C34878D82A}">
                    <a16:rowId xmlns:a16="http://schemas.microsoft.com/office/drawing/2014/main" val="2721481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87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1A8404C-CFC0-C470-3EB1-1B3A65F43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065442"/>
              </p:ext>
            </p:extLst>
          </p:nvPr>
        </p:nvGraphicFramePr>
        <p:xfrm>
          <a:off x="422787" y="1765300"/>
          <a:ext cx="8298426" cy="41874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7765">
                  <a:extLst>
                    <a:ext uri="{9D8B030D-6E8A-4147-A177-3AD203B41FA5}">
                      <a16:colId xmlns:a16="http://schemas.microsoft.com/office/drawing/2014/main" val="1117966769"/>
                    </a:ext>
                  </a:extLst>
                </a:gridCol>
                <a:gridCol w="5900661">
                  <a:extLst>
                    <a:ext uri="{9D8B030D-6E8A-4147-A177-3AD203B41FA5}">
                      <a16:colId xmlns:a16="http://schemas.microsoft.com/office/drawing/2014/main" val="2871546139"/>
                    </a:ext>
                  </a:extLst>
                </a:gridCol>
              </a:tblGrid>
              <a:tr h="2699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Atributo de Qualidade</a:t>
                      </a: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Interoperabilidade</a:t>
                      </a: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207694948"/>
                  </a:ext>
                </a:extLst>
              </a:tr>
              <a:tr h="29157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Requisito de Qualidade</a:t>
                      </a: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 sistema deve permitir a comunicação entre os serviços da arquitetura.</a:t>
                      </a: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889892885"/>
                  </a:ext>
                </a:extLst>
              </a:tr>
              <a:tr h="5710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Preocupação</a:t>
                      </a: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Utilizar padrão na troca de informações entre os serviços da arquitetura, e iniciar assincronamente um processo orquestrado para geração de informação.</a:t>
                      </a: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489996315"/>
                  </a:ext>
                </a:extLst>
              </a:tr>
              <a:tr h="2699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Estímulo</a:t>
                      </a: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Associar um produto ao depósito</a:t>
                      </a: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38538089"/>
                  </a:ext>
                </a:extLst>
              </a:tr>
              <a:tr h="5710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</a:t>
                      </a: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Web-Front, Web-BFF, </a:t>
                      </a:r>
                      <a:r>
                        <a:rPr lang="pt-BR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Products</a:t>
                      </a: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-Service, </a:t>
                      </a:r>
                      <a:r>
                        <a:rPr lang="pt-BR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Storages</a:t>
                      </a: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-Service, Reports-Service e </a:t>
                      </a:r>
                      <a:r>
                        <a:rPr lang="pt-BR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Orchestrator</a:t>
                      </a: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-Service</a:t>
                      </a: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197264980"/>
                  </a:ext>
                </a:extLst>
              </a:tr>
              <a:tr h="5710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Medida de Resposta</a:t>
                      </a: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 sistema deve atualizar os indicadores do depósito na API de Relatórios de acordo com as atualizações ocorridas na API de Depósitos.</a:t>
                      </a: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3622535378"/>
                  </a:ext>
                </a:extLst>
              </a:tr>
              <a:tr h="8721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Riscos</a:t>
                      </a: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 Orchestrator-Service sobrecarregar, devido ao alto número de requisições e cálculos, e o processo ser interrompido. A api de relatórios Reports-Service pode estar indisponível durante o registro.</a:t>
                      </a: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177591608"/>
                  </a:ext>
                </a:extLst>
              </a:tr>
              <a:tr h="2699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Pontos de sensibilidade</a:t>
                      </a: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Dados de indicadores do depósito inconsistente.</a:t>
                      </a: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2613612244"/>
                  </a:ext>
                </a:extLst>
              </a:tr>
              <a:tr h="2699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Tradeoffs</a:t>
                      </a:r>
                    </a:p>
                  </a:txBody>
                  <a:tcPr marL="67822" marR="6782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67822" marR="67822" marT="0" marB="0"/>
                </a:tc>
                <a:extLst>
                  <a:ext uri="{0D108BD9-81ED-4DB2-BD59-A6C34878D82A}">
                    <a16:rowId xmlns:a16="http://schemas.microsoft.com/office/drawing/2014/main" val="162401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378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81000" y="3628359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F0FF9ACC-6BDD-9356-78C2-63786F0AE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415814"/>
              </p:ext>
            </p:extLst>
          </p:nvPr>
        </p:nvGraphicFramePr>
        <p:xfrm>
          <a:off x="381000" y="1848465"/>
          <a:ext cx="8477865" cy="37418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9611">
                  <a:extLst>
                    <a:ext uri="{9D8B030D-6E8A-4147-A177-3AD203B41FA5}">
                      <a16:colId xmlns:a16="http://schemas.microsoft.com/office/drawing/2014/main" val="3189054348"/>
                    </a:ext>
                  </a:extLst>
                </a:gridCol>
                <a:gridCol w="6028254">
                  <a:extLst>
                    <a:ext uri="{9D8B030D-6E8A-4147-A177-3AD203B41FA5}">
                      <a16:colId xmlns:a16="http://schemas.microsoft.com/office/drawing/2014/main" val="1629931035"/>
                    </a:ext>
                  </a:extLst>
                </a:gridCol>
              </a:tblGrid>
              <a:tr h="3064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Atributo de Qualidade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Interoperabilidade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215474"/>
                  </a:ext>
                </a:extLst>
              </a:tr>
              <a:tr h="3064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Requisito de Qualidade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 sistema deve permitir a comunicação entre os serviços da arquitetura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0965610"/>
                  </a:ext>
                </a:extLst>
              </a:tr>
              <a:tr h="3064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Preocupação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Utilizar padrão na troca de informações entre os serviços da arquitetura ao consultar informações.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288808"/>
                  </a:ext>
                </a:extLst>
              </a:tr>
              <a:tr h="3064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Estímulo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Consultar dados de depósitos e seus indicadores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3935497"/>
                  </a:ext>
                </a:extLst>
              </a:tr>
              <a:tr h="3064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Web-Front, Web-BFF, Suppliers-Service Storages-Service e Reports-Service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7176603"/>
                  </a:ext>
                </a:extLst>
              </a:tr>
              <a:tr h="9898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Medida de Resposta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 sistema deve buscar informações de depósitos relacionados ao remetente na API de Depósitos, buscar os indicadores dos depósitos na API de Relatórios e realizar a composição dos dados para apresentação.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0859135"/>
                  </a:ext>
                </a:extLst>
              </a:tr>
              <a:tr h="3064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Riscos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 API de Depósitos ou a de Relatórios estarem indisponíveis.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571263"/>
                  </a:ext>
                </a:extLst>
              </a:tr>
              <a:tr h="3064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Pontos de sensibilidade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Falha na requisição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7686329"/>
                  </a:ext>
                </a:extLst>
              </a:tr>
              <a:tr h="30643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Tradeoffs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8356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86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arquitetura não está atrelada apenas a um modelo de comunicação entre os microsserviços; 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modelo</a:t>
            </a:r>
            <a:r>
              <a:rPr lang="pt-BR" sz="23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API </a:t>
            </a:r>
            <a:r>
              <a:rPr lang="pt-BR" sz="23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Composition</a:t>
            </a:r>
            <a:r>
              <a:rPr lang="pt-BR" sz="23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 utilizado quando o </a:t>
            </a:r>
            <a:r>
              <a:rPr lang="pt-BR" sz="23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Web-BFF</a:t>
            </a: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busca dados dos distintos serviços;</a:t>
            </a:r>
          </a:p>
          <a:p>
            <a:pPr marL="342900" indent="-342900" algn="just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padrão SAGA de orquestração é utilizado no </a:t>
            </a:r>
            <a:r>
              <a:rPr lang="pt-BR" sz="23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Orchestrator</a:t>
            </a:r>
            <a:r>
              <a:rPr lang="pt-BR" sz="23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-Service</a:t>
            </a: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direcionando eventos aos serviços que participam de um processo para executarem transações locais em sequência.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3512429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BBD3ABC-6BFB-E0C0-10B8-6EFFE2ED0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59108"/>
              </p:ext>
            </p:extLst>
          </p:nvPr>
        </p:nvGraphicFramePr>
        <p:xfrm>
          <a:off x="845574" y="1858298"/>
          <a:ext cx="7334865" cy="35939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9351">
                  <a:extLst>
                    <a:ext uri="{9D8B030D-6E8A-4147-A177-3AD203B41FA5}">
                      <a16:colId xmlns:a16="http://schemas.microsoft.com/office/drawing/2014/main" val="3010030373"/>
                    </a:ext>
                  </a:extLst>
                </a:gridCol>
                <a:gridCol w="5215514">
                  <a:extLst>
                    <a:ext uri="{9D8B030D-6E8A-4147-A177-3AD203B41FA5}">
                      <a16:colId xmlns:a16="http://schemas.microsoft.com/office/drawing/2014/main" val="3188233770"/>
                    </a:ext>
                  </a:extLst>
                </a:gridCol>
              </a:tblGrid>
              <a:tr h="2897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Atributo de Qualidade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Desempenho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8790713"/>
                  </a:ext>
                </a:extLst>
              </a:tr>
              <a:tr h="2897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Requisito de Qualidade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 sistema deve possuir bom desempenho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071257"/>
                  </a:ext>
                </a:extLst>
              </a:tr>
              <a:tr h="34482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Preocupação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tabLst>
                          <a:tab pos="1019175" algn="l"/>
                        </a:tabLs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 sistema deve ter um tempo de resposta ao usuário abaixo de 3 segundos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7427778"/>
                  </a:ext>
                </a:extLst>
              </a:tr>
              <a:tr h="2897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Estímulo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Consultar dados de depósitos e seus indicadores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59687"/>
                  </a:ext>
                </a:extLst>
              </a:tr>
              <a:tr h="3592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Web-Front, Web-BFF, Suppliers-Service Storages-Service e Reports-Service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786885"/>
                  </a:ext>
                </a:extLst>
              </a:tr>
              <a:tr h="324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Medida de Respsota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tabLst>
                          <a:tab pos="904875" algn="l"/>
                        </a:tabLs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 sistema deve ter rapidez na busca e composição das informações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6753037"/>
                  </a:ext>
                </a:extLst>
              </a:tr>
              <a:tr h="31463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Riscos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 a alta demanda os tempos de resposta na comunicação podem aumentar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079821"/>
                  </a:ext>
                </a:extLst>
              </a:tr>
              <a:tr h="2897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Pontos de sensibilidade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Latência de rede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0220915"/>
                  </a:ext>
                </a:extLst>
              </a:tr>
              <a:tr h="2897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Tradeoffs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2209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92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Neste projeto foi optado por disponibilidade sobre consistência, com o intuito de manter o sistema rápido e capaz de processar grandes volumes de informações em um curto espaço de tempo sem gerar interrupções ao usuário.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00916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Conclusões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Constatou-se que os objetivos do projeto foram alcançados quando os requisitos avaliados foram devidamente atendidos;</a:t>
            </a:r>
          </a:p>
          <a:p>
            <a:pPr marL="342900" indent="-34290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Foram identificadas e apresentadas algumas limitações que não impactam a aceitação da proposta atual;</a:t>
            </a:r>
          </a:p>
          <a:p>
            <a:pPr marL="342900" indent="-342900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Implementar um fluxo independente para tratamento de exceções e consolidação de dados entre os nós envolvidos como evolução da aplicação.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  <a:endParaRPr lang="pt-BR" altLang="pt-BR" sz="28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09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205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Proposta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Apresentar uma arquitetura baseada em microsserviços para a Boa Entrega com o intuito de modernizar sua plataforma de aplicações proporcionando a expansão de suas parcerias de negócios.</a:t>
            </a:r>
            <a:r>
              <a:rPr lang="en-US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tabela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663888B-C20A-2B19-5595-7897F8D91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58" y="1745151"/>
            <a:ext cx="4385187" cy="42190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Não Funcionais 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RNF01 Segurança – O sistema deve possuir mecanismo e segurança no acesso;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RNF02 Interoperabilidade – O sistema deve permitir que os serviços se comuniquem para realizar ações necessárias;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RNF03 Desempenho – O sistema deve ser rápido para confirmar o sucesso de um cadastro, para realizar consultas de dados e propagar informações entre os demais serviços.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60290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Restrições de projeto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R1: Os serviços serão desenvolvidos em </a:t>
            </a: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Typescript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com </a:t>
            </a: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NodeJS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;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R2: Será empregado o conceito de </a:t>
            </a: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Application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Programming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Interfaces (API) na criação dos serviços;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R3: O sistema deve ser modular com arquitetura orientada a serviços;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R4: A integração entre os serviços deve utilizar o protocolo HTTP seguindo o padrão REST;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R5: Cada serviço deve ter seu escopo bem definido e isolado com banco de dados próprio;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R6: A sincronia de dados entre os serviços de back-</a:t>
            </a: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end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deve ocorrer de forma orquestrada para garantir a integridade da aplicação.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</p:spTree>
    <p:extLst>
      <p:ext uri="{BB962C8B-B14F-4D97-AF65-F5344CB8AC3E}">
        <p14:creationId xmlns:p14="http://schemas.microsoft.com/office/powerpoint/2010/main" val="1693188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388C03C-B200-107D-2EC9-098A2D38C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75" y="1825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D7B7FA9-8C4B-AB94-842C-CB1C59A5E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710052"/>
              </p:ext>
            </p:extLst>
          </p:nvPr>
        </p:nvGraphicFramePr>
        <p:xfrm>
          <a:off x="559030" y="1901380"/>
          <a:ext cx="8165640" cy="4058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2026">
                  <a:extLst>
                    <a:ext uri="{9D8B030D-6E8A-4147-A177-3AD203B41FA5}">
                      <a16:colId xmlns:a16="http://schemas.microsoft.com/office/drawing/2014/main" val="3183550060"/>
                    </a:ext>
                  </a:extLst>
                </a:gridCol>
                <a:gridCol w="3883742">
                  <a:extLst>
                    <a:ext uri="{9D8B030D-6E8A-4147-A177-3AD203B41FA5}">
                      <a16:colId xmlns:a16="http://schemas.microsoft.com/office/drawing/2014/main" val="3784476777"/>
                    </a:ext>
                  </a:extLst>
                </a:gridCol>
                <a:gridCol w="1469872">
                  <a:extLst>
                    <a:ext uri="{9D8B030D-6E8A-4147-A177-3AD203B41FA5}">
                      <a16:colId xmlns:a16="http://schemas.microsoft.com/office/drawing/2014/main" val="2406476580"/>
                    </a:ext>
                  </a:extLst>
                </a:gridCol>
              </a:tblGrid>
              <a:tr h="1729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Análise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Design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Implementação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3234357940"/>
                  </a:ext>
                </a:extLst>
              </a:tr>
              <a:tr h="1729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Linguagem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Linguagem de Programação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Typescript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2361312190"/>
                  </a:ext>
                </a:extLst>
              </a:tr>
              <a:tr h="1729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Persistência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Banco de dados NoSQL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MongoDB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1730614606"/>
                  </a:ext>
                </a:extLst>
              </a:tr>
              <a:tr h="1729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Persistência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Biblioteca ORM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TypeORM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1807902366"/>
                  </a:ext>
                </a:extLst>
              </a:tr>
              <a:tr h="1748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Front-</a:t>
                      </a:r>
                      <a:r>
                        <a:rPr lang="pt-BR" sz="11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end</a:t>
                      </a:r>
                      <a:endParaRPr lang="pt-B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Interface de comunicação com o usuário do sistema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Angular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1366298744"/>
                  </a:ext>
                </a:extLst>
              </a:tr>
              <a:tr h="1729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Back-</a:t>
                      </a:r>
                      <a:r>
                        <a:rPr lang="pt-BR" sz="11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end</a:t>
                      </a:r>
                      <a:endParaRPr lang="pt-B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API webservice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NodeJS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2976717406"/>
                  </a:ext>
                </a:extLst>
              </a:tr>
              <a:tr h="1910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Comunicação entre módulos e/ou sistemas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Intercâmbio de dados baseado em notação de objeto JSON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REST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2898122355"/>
                  </a:ext>
                </a:extLst>
              </a:tr>
              <a:tr h="1729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 do sistema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tabLst>
                          <a:tab pos="501650" algn="l"/>
                        </a:tabLst>
                      </a:pPr>
                      <a:r>
                        <a:rPr lang="pt-BR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Bibilioteca</a:t>
                      </a: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de Log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Log4Js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2550029139"/>
                  </a:ext>
                </a:extLst>
              </a:tr>
              <a:tr h="1729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Teste Unitário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Biblioteca de Testes Unitários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Jest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3308701190"/>
                  </a:ext>
                </a:extLst>
              </a:tr>
              <a:tr h="17349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Autenticação e Autorização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Verificação de credenciais de acesso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JWT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2945702071"/>
                  </a:ext>
                </a:extLst>
              </a:tr>
              <a:tr h="1729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Versionamento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Versionamento de Código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GIT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902714745"/>
                  </a:ext>
                </a:extLst>
              </a:tr>
              <a:tr h="1729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Repositório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Repositório de Código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GITHUB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1874959738"/>
                  </a:ext>
                </a:extLst>
              </a:tr>
              <a:tr h="1729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Deploy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Entrega Contínua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AWS </a:t>
                      </a:r>
                      <a:r>
                        <a:rPr lang="pt-BR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CodePipeline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978291924"/>
                  </a:ext>
                </a:extLst>
              </a:tr>
              <a:tr h="1729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Infraestrutura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Infraestrutura como Código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AWS </a:t>
                      </a:r>
                      <a:r>
                        <a:rPr lang="pt-BR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CloudFormation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3410650470"/>
                  </a:ext>
                </a:extLst>
              </a:tr>
              <a:tr h="1991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Mensageria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Serviço de gerenciamento de streaming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Amazon MSK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2969172323"/>
                  </a:ext>
                </a:extLst>
              </a:tr>
              <a:tr h="2064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Contêiner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Serviço de conteinerização de software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Docker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2619230260"/>
                  </a:ext>
                </a:extLst>
              </a:tr>
              <a:tr h="1671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Orquestrador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Serviço de gerenciamento de contêineres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AWS ECS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2092274659"/>
                  </a:ext>
                </a:extLst>
              </a:tr>
              <a:tr h="1729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Virtualização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Serviço de computação escalável</a:t>
                      </a:r>
                    </a:p>
                  </a:txBody>
                  <a:tcPr marL="49270" marR="492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AWS EC2</a:t>
                      </a:r>
                    </a:p>
                  </a:txBody>
                  <a:tcPr marL="49270" marR="49270" marT="0" marB="0"/>
                </a:tc>
                <a:extLst>
                  <a:ext uri="{0D108BD9-81ED-4DB2-BD59-A6C34878D82A}">
                    <a16:rowId xmlns:a16="http://schemas.microsoft.com/office/drawing/2014/main" val="3604842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47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Componentes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  <p:pic>
        <p:nvPicPr>
          <p:cNvPr id="4" name="Imagem 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26E5F1B6-4B49-B9C1-86E9-6E9197B09D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51" y="1833563"/>
            <a:ext cx="5515897" cy="39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7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Implantação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AC1FFB2-22CD-7E5B-B069-EAA63CFFCF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9" y="1826861"/>
            <a:ext cx="7728155" cy="39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0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Apresentação do Protótipo Arquitetural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7173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Logística Baseada em Microsserviços</a:t>
            </a:r>
          </a:p>
        </p:txBody>
      </p:sp>
      <p:pic>
        <p:nvPicPr>
          <p:cNvPr id="2" name="video-apresentacao">
            <a:hlinkClick r:id="" action="ppaction://media"/>
            <a:extLst>
              <a:ext uri="{FF2B5EF4-FFF2-40B4-BE49-F238E27FC236}">
                <a16:creationId xmlns:a16="http://schemas.microsoft.com/office/drawing/2014/main" id="{DE457C15-8955-90FA-E418-3A5EBA72B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4334" y="1723487"/>
            <a:ext cx="7195331" cy="4212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5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Futura Hv BT"/>
        <a:ea typeface=""/>
        <a:cs typeface=""/>
      </a:majorFont>
      <a:minorFont>
        <a:latin typeface="Trebuchet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1211</Words>
  <Application>Microsoft Office PowerPoint</Application>
  <PresentationFormat>Apresentação na tela (4:3)</PresentationFormat>
  <Paragraphs>220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7" baseType="lpstr">
      <vt:lpstr>Arial</vt:lpstr>
      <vt:lpstr>Calibri</vt:lpstr>
      <vt:lpstr>EurostileT</vt:lpstr>
      <vt:lpstr>Futura Hv BT</vt:lpstr>
      <vt:lpstr>Times New Roman</vt:lpstr>
      <vt:lpstr>Trebuchet MS</vt:lpstr>
      <vt:lpstr>Wingdings 3</vt:lpstr>
      <vt:lpstr>Design padrão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PUC Minas Virtual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apresentação de TCC</dc:title>
  <dc:subject>Apresentação de TCC</dc:subject>
  <dc:creator>Marcos Kutova</dc:creator>
  <cp:keywords>TCC, projeto aplicativo, desenvolvimento web</cp:keywords>
  <dc:description/>
  <cp:lastModifiedBy>Raphael Silveira</cp:lastModifiedBy>
  <cp:revision>43</cp:revision>
  <cp:lastPrinted>2012-09-25T11:26:21Z</cp:lastPrinted>
  <dcterms:created xsi:type="dcterms:W3CDTF">2015-09-11T18:04:53Z</dcterms:created>
  <dcterms:modified xsi:type="dcterms:W3CDTF">2023-03-17T18:41:53Z</dcterms:modified>
  <cp:category>Educação</cp:category>
</cp:coreProperties>
</file>